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  <p:sldMasterId id="2147483910" r:id="rId2"/>
    <p:sldMasterId id="2147483922" r:id="rId3"/>
    <p:sldMasterId id="2147483934" r:id="rId4"/>
  </p:sldMasterIdLst>
  <p:notesMasterIdLst>
    <p:notesMasterId r:id="rId16"/>
  </p:notesMasterIdLst>
  <p:handoutMasterIdLst>
    <p:handoutMasterId r:id="rId17"/>
  </p:handoutMasterIdLst>
  <p:sldIdLst>
    <p:sldId id="752" r:id="rId5"/>
    <p:sldId id="755" r:id="rId6"/>
    <p:sldId id="781" r:id="rId7"/>
    <p:sldId id="756" r:id="rId8"/>
    <p:sldId id="757" r:id="rId9"/>
    <p:sldId id="758" r:id="rId10"/>
    <p:sldId id="759" r:id="rId11"/>
    <p:sldId id="764" r:id="rId12"/>
    <p:sldId id="766" r:id="rId13"/>
    <p:sldId id="767" r:id="rId14"/>
    <p:sldId id="768" r:id="rId15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8AEAD6-DD62-4102-9A63-6D45EFDE8C35}">
          <p14:sldIdLst>
            <p14:sldId id="752"/>
            <p14:sldId id="755"/>
            <p14:sldId id="781"/>
            <p14:sldId id="756"/>
            <p14:sldId id="757"/>
            <p14:sldId id="758"/>
            <p14:sldId id="759"/>
            <p14:sldId id="764"/>
            <p14:sldId id="766"/>
            <p14:sldId id="767"/>
            <p14:sldId id="7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8000"/>
    <a:srgbClr val="060696"/>
    <a:srgbClr val="A0A294"/>
    <a:srgbClr val="BABDB7"/>
    <a:srgbClr val="868B81"/>
    <a:srgbClr val="80F177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08" autoAdjust="0"/>
    <p:restoredTop sz="80842" autoAdjust="0"/>
  </p:normalViewPr>
  <p:slideViewPr>
    <p:cSldViewPr>
      <p:cViewPr>
        <p:scale>
          <a:sx n="66" d="100"/>
          <a:sy n="66" d="100"/>
        </p:scale>
        <p:origin x="-1662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F4D51-6E53-4017-BBE3-1C6E0214F993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7DB815-92FA-4685-A14D-5105A648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7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54291CB-75BC-498F-9B22-D3AC2A5AA96F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32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1BE7137-0A7C-4EFF-AE8B-FEF09AD74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DBB35-5DD4-4920-BF8C-02975E4D1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7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61CFD-BAB6-4D2F-B65D-2FF993DA7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0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E3F95-72A7-49C2-B3E7-BC1D7CE1D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42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28C0CA0-A46D-40EA-9A1E-D0870444C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72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07A34AB-DF84-4981-8BB3-0E31EF845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05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562AD95-18CD-4677-BB41-56DD87408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03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F0C95E8-7810-4BBC-A926-B9286A88E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22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531E6BE-EEC1-43AC-9AC9-C75C3BBD0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1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5F8E1CF-AEDB-4E14-A67F-BC96A20A1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0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63E8824-1770-400D-B7AB-497D2FE9D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28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BD3DCED-D1C4-4DDF-A089-CD04BB535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7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B14FB-BF02-43E6-87EE-4D81D70AB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41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D5EDC3C-7C92-48D8-8D99-76BBCD1A8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2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30AF014-65F8-42A3-9F98-771F3533F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46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7FB37F1-4258-4A6B-A602-C86266C71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379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7A0930B7-5896-4874-8F65-B66821F6A0FF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582F610D-C1DC-45EA-BC78-0566E1FF5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12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0CD3059F-13B2-4803-83E4-8869E574586B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633A897A-7A18-4808-B845-2629C7B97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511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BAC7595D-D784-46D4-B1BA-EE92D065ACED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C867A40-7644-420E-A782-FEAD29505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03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936F247D-EBDE-44D5-9164-DE14E6BEEC92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8BC6FF00-60A0-4840-B317-724AD1EFD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273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682997B-18BD-48C1-B08E-FF9FE9AF25A1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E369C43C-FC86-4297-9091-B31068637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759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E254B1FF-2FC0-42B7-B1E8-A149CADF5667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A3CE2058-322A-48CD-AED0-4392BEED3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886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0618605-1EFA-4780-AA70-AD0C187A8356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312B47E-3ED7-4DDC-8F24-A6AFAA1E2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34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3E471-F4E3-45A3-9D44-0AB9AEE54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4013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06F3DDFE-B6C4-48B6-9DEF-52DBD9D5892F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97127B9C-7DAD-4A85-AAE5-3D0FD971A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5438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C38EBFE1-F9CF-4390-9522-396E3C4B821D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C638CD52-C4E7-44E5-B07C-9685AD122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2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4E44DA30-CBE7-47C4-96C2-37384253F512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AFE7BBC1-F830-4F79-844C-79693CFBE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257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BBAE31DB-3BD0-4640-B361-41552F0FAD0A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A3ED2D30-50A3-4A25-BEC8-530F64D6C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75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81BE90D1-BCFC-4A30-B2A7-9C9A53DDC524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BA19ADA0-A1DC-43AD-9378-3438D0938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992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BFD1A712-B90B-4C12-8841-8F8768B98949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7D8D394-279C-49C3-AB75-EFE96E3EB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7028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845F7AB-0287-4A00-BB10-DE4643043CD0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83D4C5F-3CF2-4D81-A219-52B998E87C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021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65291CF-9500-4E1D-8FA8-DAA00233DCA4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8CC154B-AE36-45E5-92DD-4166F94E6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14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F454172F-6F13-46F3-B375-8BD8195F4367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D2274B8C-9571-44F6-9DB4-62BA66E3E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5812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8C39908-13A8-47DE-9FE2-540CFB64F606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DC782D83-9736-4B1A-9AFB-F25028A41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34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6F981-CB0A-45AD-ACFB-9DB286DC2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487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BFAC4879-84FF-4983-B8DC-1B81142DD0F5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872E7C16-8FFE-4F02-8438-968F63107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784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28270103-0ED1-4B8B-9DF2-6403D2EDF370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E995012-FBBF-4486-82FA-754897CDE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1609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DB525996-8329-45BB-ACF0-072DEF20D2F8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795570C-BB47-4499-BD86-4C1BA1BED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786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35C09FE7-CDE3-40D8-A354-14C5E09716E7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89FA623D-5A38-4F84-9300-6F77F1C73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0907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1631152-562E-42C6-87A7-DC0F3D55C5ED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271FA58F-18F5-4259-94E5-44007AC3F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01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2061B-48C4-4744-AA51-024D3F186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3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6ADFE-184F-4D46-A7EC-0D37A1771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89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31BB0-ABB2-4393-94E6-F60B79CCE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2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F6C0A-E062-490E-8729-66AB1D58B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45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ED0BB-836E-4355-9268-2EE6A8135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4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3DC6A191-BC0C-4A93-9FA7-ABE56A2826B6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66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82887E53-9914-4B9B-A0C4-11864CBAAA71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44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AE926AFA-D158-4F73-9C93-CA92BBE84731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42DAE0DB-69A4-4519-B201-8F75E39B9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91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9B581420-0466-42C7-9413-9E39FBDC5922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D6EF4E2C-4938-4FCF-93B7-232642C755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6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Сводный протокол выполнения государственных требований</a:t>
            </a:r>
          </a:p>
        </p:txBody>
      </p:sp>
      <p:pic>
        <p:nvPicPr>
          <p:cNvPr id="89091" name="Picture 2" descr="C:\Users\Admin\Desktop\Безымянный 2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12875"/>
            <a:ext cx="8328025" cy="4824413"/>
          </a:xfrm>
        </p:spPr>
      </p:pic>
    </p:spTree>
    <p:extLst>
      <p:ext uri="{BB962C8B-B14F-4D97-AF65-F5344CB8AC3E}">
        <p14:creationId xmlns:p14="http://schemas.microsoft.com/office/powerpoint/2010/main" val="15822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Недельный режим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двигательной активности</a:t>
            </a:r>
          </a:p>
        </p:txBody>
      </p:sp>
      <p:pic>
        <p:nvPicPr>
          <p:cNvPr id="103427" name="Picture 3" descr="C:\Users\Habibullina\Desktop\Скриншот\Безымянный 23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3" y="1484313"/>
            <a:ext cx="9031287" cy="5084762"/>
          </a:xfrm>
        </p:spPr>
      </p:pic>
    </p:spTree>
    <p:extLst>
      <p:ext uri="{BB962C8B-B14F-4D97-AF65-F5344CB8AC3E}">
        <p14:creationId xmlns:p14="http://schemas.microsoft.com/office/powerpoint/2010/main" val="11342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Недельный режим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двигательной активности </a:t>
            </a:r>
          </a:p>
        </p:txBody>
      </p:sp>
      <p:pic>
        <p:nvPicPr>
          <p:cNvPr id="104451" name="Picture 2" descr="C:\Users\Habibullina\Desktop\Скриншот\Недельный режим двиг активности 2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25" y="1484313"/>
            <a:ext cx="9013825" cy="5084762"/>
          </a:xfrm>
        </p:spPr>
      </p:pic>
    </p:spTree>
    <p:extLst>
      <p:ext uri="{BB962C8B-B14F-4D97-AF65-F5344CB8AC3E}">
        <p14:creationId xmlns:p14="http://schemas.microsoft.com/office/powerpoint/2010/main" val="102750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Приказ МОиН РТ от 24.08.2015 года №9111/5 «Об апробации и внедрении Всероссийского физкультурно-спортивного комплекса «Готов к труду и обороне» (ГТО)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1677988"/>
            <a:ext cx="7704137" cy="5180012"/>
          </a:xfrm>
        </p:spPr>
        <p:txBody>
          <a:bodyPr/>
          <a:lstStyle/>
          <a:p>
            <a:pPr indent="342900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Регламент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внедрения и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апробации</a:t>
            </a:r>
            <a:endParaRPr lang="ru-RU" sz="2400" dirty="0"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 indent="98425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sz="2400" b="1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До 30.11.2015 г . </a:t>
            </a:r>
            <a:r>
              <a:rPr lang="ru-RU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ru-RU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выполнение нормативов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обучающимися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не приступившими к выполнению нормативов в 2014-2015 учебном году. Предоставление информации в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МОиН РТ до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02.12.2015 г.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</a:p>
          <a:p>
            <a:pPr indent="98425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ru-RU" sz="2400" b="1" dirty="0"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 indent="98425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sz="2400" b="1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До </a:t>
            </a:r>
            <a:r>
              <a:rPr lang="ru-RU" sz="2400" b="1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20.09.2015 </a:t>
            </a:r>
            <a:r>
              <a:rPr lang="ru-RU" sz="2400" b="1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г.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формирование заявок и согласий родителей на выполнение обучающимися нормативов (обязательных и по выбору)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разрезе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школ</a:t>
            </a:r>
            <a:endParaRPr lang="ru-RU" sz="2400" dirty="0"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>
              <a:buFont typeface="Times New Roman" pitchFamily="16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59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259632"/>
            <a:ext cx="8228013" cy="1909763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044835"/>
              </p:ext>
            </p:extLst>
          </p:nvPr>
        </p:nvGraphicFramePr>
        <p:xfrm>
          <a:off x="395536" y="332656"/>
          <a:ext cx="8424936" cy="6192688"/>
        </p:xfrm>
        <a:graphic>
          <a:graphicData uri="http://schemas.openxmlformats.org/drawingml/2006/table">
            <a:tbl>
              <a:tblPr firstRow="1" firstCol="1" bandRow="1"/>
              <a:tblGrid>
                <a:gridCol w="2961985"/>
                <a:gridCol w="711830"/>
                <a:gridCol w="711830"/>
                <a:gridCol w="620041"/>
                <a:gridCol w="619417"/>
                <a:gridCol w="355915"/>
                <a:gridCol w="619417"/>
                <a:gridCol w="619417"/>
                <a:gridCol w="1205084"/>
              </a:tblGrid>
              <a:tr h="1846560"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Количество обучающихся (из числа обучающихся, не приступивших к выполнению нормативов в 2014 –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2015 учебном 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году)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Успешно справились с выполнением нормативов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Справились не в полном объеме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Не справились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Количество обучающихся 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подготовительной группы, приступившим к выполнению нормативов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Виды испытаний (упражнений, участие в мероприятиях) для обучающихся подготовительной группы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Формы работы по апробации ВФСК ГТО для учащихся специальной медицинской группы, количество обучающихся спец. мед. группы, участвовавших в мероприятиях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4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Золотой знак отличия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Серебряный знак отличия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Бронзовый знак отличия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57338" y="2370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577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388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Заголовок 1"/>
          <p:cNvSpPr>
            <a:spLocks noGrp="1"/>
          </p:cNvSpPr>
          <p:nvPr>
            <p:ph type="title"/>
          </p:nvPr>
        </p:nvSpPr>
        <p:spPr>
          <a:xfrm>
            <a:off x="-180975" y="-109538"/>
            <a:ext cx="9324975" cy="1738313"/>
          </a:xfrm>
        </p:spPr>
        <p:txBody>
          <a:bodyPr/>
          <a:lstStyle/>
          <a:p>
            <a:pPr marL="342900" indent="342900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Регламент внедрения и апробации Всероссийского физкультурно-спортивного комплекса «Готов к труду и обороне» в общеобразовательных организациях РТ в 2015-2016 учебном году </a:t>
            </a:r>
            <a:br>
              <a:rPr lang="ru-RU" sz="2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93187" name="Объект 2"/>
          <p:cNvSpPr>
            <a:spLocks noGrp="1"/>
          </p:cNvSpPr>
          <p:nvPr>
            <p:ph idx="1"/>
          </p:nvPr>
        </p:nvSpPr>
        <p:spPr>
          <a:xfrm>
            <a:off x="755650" y="1677988"/>
            <a:ext cx="7488238" cy="5180012"/>
          </a:xfrm>
        </p:spPr>
        <p:txBody>
          <a:bodyPr/>
          <a:lstStyle/>
          <a:p>
            <a:pPr indent="342900" algn="just">
              <a:spcBef>
                <a:spcPct val="0"/>
              </a:spcBef>
            </a:pPr>
            <a:endParaRPr lang="ru-RU" sz="18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342900" algn="just">
              <a:spcBef>
                <a:spcPct val="0"/>
              </a:spcBef>
            </a:pPr>
            <a:r>
              <a:rPr lang="ru-RU" sz="2400" b="1" smtClean="0">
                <a:latin typeface="Arial" pitchFamily="34" charset="0"/>
                <a:ea typeface="Calibri" pitchFamily="34" charset="0"/>
                <a:cs typeface="Arial" pitchFamily="34" charset="0"/>
              </a:rPr>
              <a:t>До 01.10.2015 года</a:t>
            </a:r>
            <a:r>
              <a:rPr lang="ru-RU" sz="2400" smtClean="0">
                <a:latin typeface="Arial" pitchFamily="34" charset="0"/>
                <a:ea typeface="Calibri" pitchFamily="34" charset="0"/>
                <a:cs typeface="Arial" pitchFamily="34" charset="0"/>
              </a:rPr>
              <a:t> - формирование сводных заявок на выполнение нормативов (обязательных и по выбору) от муниципальных образований </a:t>
            </a:r>
          </a:p>
          <a:p>
            <a:pPr indent="342900" algn="just">
              <a:spcBef>
                <a:spcPct val="0"/>
              </a:spcBef>
              <a:buFontTx/>
              <a:buChar char="-"/>
            </a:pPr>
            <a:endParaRPr lang="ru-RU" sz="2400" b="1" smtClean="0">
              <a:latin typeface="Arial" pitchFamily="34" charset="0"/>
              <a:cs typeface="Arial" pitchFamily="34" charset="0"/>
            </a:endParaRPr>
          </a:p>
          <a:p>
            <a:pPr indent="342900" algn="just">
              <a:spcBef>
                <a:spcPct val="0"/>
              </a:spcBef>
              <a:buFontTx/>
              <a:buChar char="-"/>
            </a:pPr>
            <a:endParaRPr lang="ru-RU" sz="2400" b="1" smtClean="0">
              <a:latin typeface="Arial" pitchFamily="34" charset="0"/>
              <a:cs typeface="Arial" pitchFamily="34" charset="0"/>
            </a:endParaRPr>
          </a:p>
          <a:p>
            <a:pPr indent="342900" algn="just">
              <a:spcBef>
                <a:spcPct val="0"/>
              </a:spcBef>
            </a:pPr>
            <a:r>
              <a:rPr lang="ru-RU" sz="2400" b="1" smtClean="0">
                <a:latin typeface="Arial" pitchFamily="34" charset="0"/>
                <a:cs typeface="Arial" pitchFamily="34" charset="0"/>
              </a:rPr>
              <a:t> До 01.10.2015 г. - 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обязательная регистрация в системе АИС ГТО всех участников  выполнения нормативов ВФСК ГТО</a:t>
            </a:r>
            <a:endParaRPr lang="ru-RU" sz="2400" smtClean="0">
              <a:latin typeface="Arial" pitchFamily="34" charset="0"/>
              <a:cs typeface="Tahoma" pitchFamily="34" charset="0"/>
            </a:endParaRPr>
          </a:p>
          <a:p>
            <a:pPr indent="342900" algn="just">
              <a:spcBef>
                <a:spcPct val="0"/>
              </a:spcBef>
              <a:buFontTx/>
              <a:buChar char="-"/>
            </a:pPr>
            <a:endParaRPr lang="ru-RU" sz="2000" smtClean="0">
              <a:latin typeface="Tahoma" pitchFamily="34" charset="0"/>
              <a:cs typeface="Tahoma" pitchFamily="34" charset="0"/>
            </a:endParaRPr>
          </a:p>
          <a:p>
            <a:pPr indent="342900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1469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marL="342900" indent="342900" eaLnBrk="1" hangingPunct="1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График выполнения нормативов</a:t>
            </a: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Осенняя сессия</a:t>
            </a:r>
          </a:p>
        </p:txBody>
      </p:sp>
      <p:sp>
        <p:nvSpPr>
          <p:cNvPr id="94211" name="Объект 2"/>
          <p:cNvSpPr>
            <a:spLocks noGrp="1"/>
          </p:cNvSpPr>
          <p:nvPr>
            <p:ph idx="1"/>
          </p:nvPr>
        </p:nvSpPr>
        <p:spPr>
          <a:xfrm>
            <a:off x="900113" y="1268413"/>
            <a:ext cx="7786687" cy="4824412"/>
          </a:xfrm>
        </p:spPr>
        <p:txBody>
          <a:bodyPr/>
          <a:lstStyle/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Сроки проведения </a:t>
            </a:r>
            <a:endParaRPr lang="ru-RU" sz="2000" b="1" smtClean="0"/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/>
              <a:t> </a:t>
            </a:r>
            <a:r>
              <a:rPr lang="ru-RU" sz="2400" b="1" smtClean="0">
                <a:solidFill>
                  <a:srgbClr val="002060"/>
                </a:solidFill>
              </a:rPr>
              <a:t>27.09 - 6.10.2015</a:t>
            </a:r>
          </a:p>
          <a:p>
            <a:pPr indent="0" algn="just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Период загрузки протоколов в систему АИС ГТО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ноябрь-декабрь 2015</a:t>
            </a:r>
          </a:p>
          <a:p>
            <a:pPr indent="0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информации в МОиН РТ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до 20.10.2015 г.</a:t>
            </a:r>
            <a:endParaRPr lang="ru-RU" sz="200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Резервные дни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2.11-10.11.2015</a:t>
            </a: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итоговой информации в МОиН РТ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15.11.2015</a:t>
            </a:r>
          </a:p>
        </p:txBody>
      </p:sp>
    </p:spTree>
    <p:extLst>
      <p:ext uri="{BB962C8B-B14F-4D97-AF65-F5344CB8AC3E}">
        <p14:creationId xmlns:p14="http://schemas.microsoft.com/office/powerpoint/2010/main" val="12804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marL="342900" indent="342900" eaLnBrk="1" hangingPunct="1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График выполнения нормативов</a:t>
            </a: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Зимняя сессия</a:t>
            </a:r>
          </a:p>
        </p:txBody>
      </p:sp>
      <p:sp>
        <p:nvSpPr>
          <p:cNvPr id="95235" name="Объект 2"/>
          <p:cNvSpPr>
            <a:spLocks noGrp="1"/>
          </p:cNvSpPr>
          <p:nvPr>
            <p:ph idx="1"/>
          </p:nvPr>
        </p:nvSpPr>
        <p:spPr>
          <a:xfrm>
            <a:off x="900113" y="1268413"/>
            <a:ext cx="7786687" cy="4824412"/>
          </a:xfrm>
        </p:spPr>
        <p:txBody>
          <a:bodyPr/>
          <a:lstStyle/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Сроки проведения </a:t>
            </a:r>
            <a:endParaRPr lang="ru-RU" sz="2000" b="1" smtClean="0"/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/>
              <a:t> </a:t>
            </a:r>
            <a:r>
              <a:rPr lang="ru-RU" sz="2400" b="1" smtClean="0">
                <a:solidFill>
                  <a:srgbClr val="002060"/>
                </a:solidFill>
              </a:rPr>
              <a:t>25.01 – 03.02.2016</a:t>
            </a:r>
          </a:p>
          <a:p>
            <a:pPr indent="0" algn="just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Период загрузки протоколов в систему АИС ГТО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04.02 – 14.02.2016 г.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информации в МОиН РТ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до 16.02.2016 г.</a:t>
            </a:r>
            <a:endParaRPr lang="ru-RU" sz="200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Резервные дни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14.03. – 21.03 2016 г.</a:t>
            </a: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итоговой информации в МОиН РТ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26.03.2016 г.</a:t>
            </a:r>
          </a:p>
        </p:txBody>
      </p:sp>
    </p:spTree>
    <p:extLst>
      <p:ext uri="{BB962C8B-B14F-4D97-AF65-F5344CB8AC3E}">
        <p14:creationId xmlns:p14="http://schemas.microsoft.com/office/powerpoint/2010/main" val="370899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marL="342900" indent="342900" eaLnBrk="1" hangingPunct="1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График выполнения нормативов</a:t>
            </a: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Весенняя сессия</a:t>
            </a:r>
          </a:p>
        </p:txBody>
      </p:sp>
      <p:sp>
        <p:nvSpPr>
          <p:cNvPr id="96259" name="Объект 2"/>
          <p:cNvSpPr>
            <a:spLocks noGrp="1"/>
          </p:cNvSpPr>
          <p:nvPr>
            <p:ph idx="1"/>
          </p:nvPr>
        </p:nvSpPr>
        <p:spPr>
          <a:xfrm>
            <a:off x="900113" y="1268413"/>
            <a:ext cx="7786687" cy="4824412"/>
          </a:xfrm>
        </p:spPr>
        <p:txBody>
          <a:bodyPr/>
          <a:lstStyle/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Сроки проведения </a:t>
            </a:r>
            <a:endParaRPr lang="ru-RU" sz="2000" b="1" smtClean="0"/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/>
              <a:t> </a:t>
            </a:r>
            <a:r>
              <a:rPr lang="ru-RU" sz="2400" b="1" smtClean="0">
                <a:solidFill>
                  <a:srgbClr val="002060"/>
                </a:solidFill>
              </a:rPr>
              <a:t>20.04 – 15.05.2016</a:t>
            </a:r>
          </a:p>
          <a:p>
            <a:pPr indent="0" algn="just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Период загрузки протоколов в систему АИС ГТО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15.05 – 25.05.2016г.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информации в МОиН РТ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до 30.05.2016 г.</a:t>
            </a:r>
            <a:endParaRPr lang="ru-RU" sz="200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Резервные дни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01.06.2016 г. – 06.06.2016г.</a:t>
            </a: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итоговой информации в МОиН РТ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11.06.2016 г.</a:t>
            </a:r>
          </a:p>
        </p:txBody>
      </p:sp>
    </p:spTree>
    <p:extLst>
      <p:ext uri="{BB962C8B-B14F-4D97-AF65-F5344CB8AC3E}">
        <p14:creationId xmlns:p14="http://schemas.microsoft.com/office/powerpoint/2010/main" val="391592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Заголовок 1"/>
          <p:cNvSpPr>
            <a:spLocks noGrp="1"/>
          </p:cNvSpPr>
          <p:nvPr>
            <p:ph type="title"/>
          </p:nvPr>
        </p:nvSpPr>
        <p:spPr>
          <a:xfrm>
            <a:off x="0" y="115888"/>
            <a:ext cx="9036050" cy="587375"/>
          </a:xfrm>
        </p:spPr>
        <p:txBody>
          <a:bodyPr/>
          <a:lstStyle/>
          <a:p>
            <a:r>
              <a:rPr lang="ru-RU" sz="2800" b="1" smtClean="0">
                <a:solidFill>
                  <a:srgbClr val="002060"/>
                </a:solidFill>
              </a:rPr>
              <a:t>Рекомендации к недельному режиму  </a:t>
            </a:r>
            <a:br>
              <a:rPr lang="ru-RU" sz="2800" b="1" smtClean="0">
                <a:solidFill>
                  <a:srgbClr val="002060"/>
                </a:solidFill>
              </a:rPr>
            </a:br>
            <a:r>
              <a:rPr lang="ru-RU" sz="2800" b="1" smtClean="0">
                <a:solidFill>
                  <a:srgbClr val="002060"/>
                </a:solidFill>
              </a:rPr>
              <a:t>двигательной активности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68313" y="908050"/>
          <a:ext cx="8351837" cy="5399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1803"/>
                <a:gridCol w="1015463"/>
                <a:gridCol w="1104375"/>
                <a:gridCol w="1173398"/>
                <a:gridCol w="1104375"/>
                <a:gridCol w="1242423"/>
              </a:tblGrid>
              <a:tr h="35054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Виды двигательной активности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Временной объем в неделю, не менее (мин)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15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ступень (6-8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9-10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(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11-12 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(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13-15 л.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(16-17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Утренняя гимнастика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09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Обязательные учебные занятия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20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Двигательная активность в процессе учебного дня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20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Организованные занятия в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спорт.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секциях и кружках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144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Самостоятельные занятия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физ.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культурой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 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8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8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9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9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9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Заголовок 1"/>
          <p:cNvSpPr>
            <a:spLocks noGrp="1"/>
          </p:cNvSpPr>
          <p:nvPr>
            <p:ph type="title"/>
          </p:nvPr>
        </p:nvSpPr>
        <p:spPr>
          <a:xfrm>
            <a:off x="0" y="115888"/>
            <a:ext cx="9036050" cy="587375"/>
          </a:xfrm>
        </p:spPr>
        <p:txBody>
          <a:bodyPr/>
          <a:lstStyle/>
          <a:p>
            <a:endParaRPr lang="ru-RU" sz="2800" b="1" smtClean="0">
              <a:solidFill>
                <a:srgbClr val="002060"/>
              </a:solidFill>
            </a:endParaRPr>
          </a:p>
        </p:txBody>
      </p:sp>
      <p:pic>
        <p:nvPicPr>
          <p:cNvPr id="102403" name="Рисунок 4" descr="Лого горизонт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99"/>
          <a:stretch>
            <a:fillRect/>
          </a:stretch>
        </p:blipFill>
        <p:spPr bwMode="auto">
          <a:xfrm>
            <a:off x="1588" y="65088"/>
            <a:ext cx="514667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2" descr="C:\Users\user\Desktop\Утренняя зарядка\утр гимн 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79388"/>
            <a:ext cx="2538412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557338"/>
            <a:ext cx="8785225" cy="1900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2" descr="C:\Users\user\Desktop\Утренняя зарядка\утренняя гимнастик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00438"/>
            <a:ext cx="2781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7" name="Picture 3" descr="C:\Users\user\Desktop\Утренняя зарядка\утр гимнаст 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573463"/>
            <a:ext cx="296386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4" descr="C:\Users\user\Desktop\Утренняя зарядка\утр гимнаст 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500438"/>
            <a:ext cx="2592387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9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8159</TotalTime>
  <Words>472</Words>
  <Application>Microsoft Office PowerPoint</Application>
  <PresentationFormat>Экран (4:3)</PresentationFormat>
  <Paragraphs>123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6_Тема Office</vt:lpstr>
      <vt:lpstr>12_Тема Office</vt:lpstr>
      <vt:lpstr>13_Тема Office</vt:lpstr>
      <vt:lpstr>14_Тема Office</vt:lpstr>
      <vt:lpstr> Сводный протокол выполнения государственных требований</vt:lpstr>
      <vt:lpstr> Приказ МОиН РТ от 24.08.2015 года №9111/5 «Об апробации и внедрении Всероссийского физкультурно-спортивного комплекса «Готов к труду и обороне» (ГТО)</vt:lpstr>
      <vt:lpstr>Презентация PowerPoint</vt:lpstr>
      <vt:lpstr> Регламент внедрения и апробации Всероссийского физкультурно-спортивного комплекса «Готов к труду и обороне» в общеобразовательных организациях РТ в 2015-2016 учебном году   </vt:lpstr>
      <vt:lpstr>График выполнения нормативов   Осенняя сессия</vt:lpstr>
      <vt:lpstr>График выполнения нормативов   Зимняя сессия</vt:lpstr>
      <vt:lpstr>График выполнения нормативов   Весенняя сессия</vt:lpstr>
      <vt:lpstr>Рекомендации к недельному режиму   двигательной активности</vt:lpstr>
      <vt:lpstr>Презентация PowerPoint</vt:lpstr>
      <vt:lpstr> Недельный режим  двигательной активности</vt:lpstr>
      <vt:lpstr> Недельный режим  двигательной активности 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Венера</cp:lastModifiedBy>
  <cp:revision>615</cp:revision>
  <cp:lastPrinted>2015-09-16T15:56:25Z</cp:lastPrinted>
  <dcterms:created xsi:type="dcterms:W3CDTF">2009-12-08T06:57:32Z</dcterms:created>
  <dcterms:modified xsi:type="dcterms:W3CDTF">2015-11-02T17:44:38Z</dcterms:modified>
</cp:coreProperties>
</file>